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721"/>
  </p:normalViewPr>
  <p:slideViewPr>
    <p:cSldViewPr snapToGrid="0">
      <p:cViewPr>
        <p:scale>
          <a:sx n="117" d="100"/>
          <a:sy n="117" d="100"/>
        </p:scale>
        <p:origin x="360"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83950-BECA-7658-1E3B-39817171EC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4B7675-BEF5-9168-4793-6CD28A66C9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227AF9-8799-73F6-662B-FF2636F77603}"/>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5CB10F0E-DDAD-F743-FF94-67E978945C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2748A-DBF7-BABB-5CD0-F8ED596845AF}"/>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3466233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A900E-97DE-1D69-1733-EC42431601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97FFB9-5872-F072-C71F-EC4D93283E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E91872-BE79-5803-5CB6-D7C2205BB2EE}"/>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E49CE71A-EAF9-87E8-EEBC-5DAA457CA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47C0C-D257-EEB6-78A8-D6361D1FBC83}"/>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158176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998521-B0BD-746A-7835-DCFBADDDB0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9D8119-E32F-89FC-FF09-0BF56F290A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762C2-FDE4-6F13-4C2A-0B4EE1C1F07D}"/>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5EB14CAC-BFAF-4FE7-23F7-99F5B70EC8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E3DE98-43AD-72D5-995E-B7783DCFAA22}"/>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430699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B3D8F-37E0-E389-7ADA-42770E8CF2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7CFA06-95D1-B81D-054D-22BAE09145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940152-563C-DD38-664A-F11FFBFD6E41}"/>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B6E8EB13-A371-3055-082A-1EE180F0AF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9C7A5E-D02B-C45C-2578-4FB3BE49D2D1}"/>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192718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59B0F-F488-E65A-E526-42E3ACBDBF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8DE24A-8316-5007-2E66-8F78006CD7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03BE84-4359-EDA0-B13A-1B3B9E5EA4F7}"/>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763206F0-E252-8412-A1BE-99E9E95D44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661875-9B86-E427-CCC8-5CFD7AA828C4}"/>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296610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627B7-8C23-2691-2116-E45750B063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302D6F-45D8-B94A-202A-B7E0C385F5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E0CDC2-E430-F59E-C660-B9AE30A7CF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23A677-3D39-1120-9A64-12647143DC86}"/>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6" name="Footer Placeholder 5">
            <a:extLst>
              <a:ext uri="{FF2B5EF4-FFF2-40B4-BE49-F238E27FC236}">
                <a16:creationId xmlns:a16="http://schemas.microsoft.com/office/drawing/2014/main" id="{A97364EF-CA61-1BC8-D86E-4BE771B2D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26C9F7-DC91-64D4-89E5-E066A66977F0}"/>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4254461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55098-E8E0-CCA0-A906-78829DF782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AA827E-1F38-7A6D-D1EC-8ABCF9B69C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232ECD-4428-3AF2-F48B-A44CD8D8C3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3EF83F-3E4B-5B66-3F3B-401FFA14EC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63DA3C-8043-009F-80E9-B6172924FD7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44FB69A-C862-F38A-A116-0B64398FECE7}"/>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8" name="Footer Placeholder 7">
            <a:extLst>
              <a:ext uri="{FF2B5EF4-FFF2-40B4-BE49-F238E27FC236}">
                <a16:creationId xmlns:a16="http://schemas.microsoft.com/office/drawing/2014/main" id="{620C0788-DAB0-C475-AD09-B6B2DDA01A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554150-4CBC-1025-DC66-4731B9520959}"/>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1307839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839E0-C5E0-3340-13D5-8F2291AE5F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238570-9D7A-1E51-083B-6A3A39191524}"/>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4" name="Footer Placeholder 3">
            <a:extLst>
              <a:ext uri="{FF2B5EF4-FFF2-40B4-BE49-F238E27FC236}">
                <a16:creationId xmlns:a16="http://schemas.microsoft.com/office/drawing/2014/main" id="{AD174939-7860-E6DF-AA3A-8F05B54E9B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B3899A-2D76-A481-1C2B-40E45838C3B5}"/>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201787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4C5268-7151-C1CF-1A7A-FE3832D436F3}"/>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3" name="Footer Placeholder 2">
            <a:extLst>
              <a:ext uri="{FF2B5EF4-FFF2-40B4-BE49-F238E27FC236}">
                <a16:creationId xmlns:a16="http://schemas.microsoft.com/office/drawing/2014/main" id="{1C76C1AF-1724-57F9-CBB6-953F71CE26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CE242-7147-8C2B-A61F-B1E49A173675}"/>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421008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9791-B995-10F9-DA50-3693E49004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A368732-2D2F-C09E-98BE-4310616DF3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9BEFDC-9EB9-7C37-0026-68AFC34656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8A9715-8F7C-5173-2015-3A74E7D59B80}"/>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6" name="Footer Placeholder 5">
            <a:extLst>
              <a:ext uri="{FF2B5EF4-FFF2-40B4-BE49-F238E27FC236}">
                <a16:creationId xmlns:a16="http://schemas.microsoft.com/office/drawing/2014/main" id="{2D6A2F3A-DFB6-37AC-A3A8-A7998EEB5E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4BAB15-4226-BD15-23D9-E3C5525258EA}"/>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24539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8C8B3-049B-9F44-22D2-313216BA01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275384E-2ECE-47EE-B89B-DEE26D132C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042986-F0DD-C90D-5F28-33BBF9268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BC2F4B-ECA5-A4D9-98C8-5F4FF246C2DA}"/>
              </a:ext>
            </a:extLst>
          </p:cNvPr>
          <p:cNvSpPr>
            <a:spLocks noGrp="1"/>
          </p:cNvSpPr>
          <p:nvPr>
            <p:ph type="dt" sz="half" idx="10"/>
          </p:nvPr>
        </p:nvSpPr>
        <p:spPr/>
        <p:txBody>
          <a:bodyPr/>
          <a:lstStyle/>
          <a:p>
            <a:fld id="{41E2A0F1-0881-5E4C-AA6D-6BA921046DA6}" type="datetimeFigureOut">
              <a:rPr lang="en-US" smtClean="0"/>
              <a:t>2/23/24</a:t>
            </a:fld>
            <a:endParaRPr lang="en-US"/>
          </a:p>
        </p:txBody>
      </p:sp>
      <p:sp>
        <p:nvSpPr>
          <p:cNvPr id="6" name="Footer Placeholder 5">
            <a:extLst>
              <a:ext uri="{FF2B5EF4-FFF2-40B4-BE49-F238E27FC236}">
                <a16:creationId xmlns:a16="http://schemas.microsoft.com/office/drawing/2014/main" id="{1A3063E9-AD4E-AFF7-AA1A-77E604C7EA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809DD-08EF-3B50-77AE-6EE62C905542}"/>
              </a:ext>
            </a:extLst>
          </p:cNvPr>
          <p:cNvSpPr>
            <a:spLocks noGrp="1"/>
          </p:cNvSpPr>
          <p:nvPr>
            <p:ph type="sldNum" sz="quarter" idx="12"/>
          </p:nvPr>
        </p:nvSpPr>
        <p:spPr/>
        <p:txBody>
          <a:bodyPr/>
          <a:lstStyle/>
          <a:p>
            <a:fld id="{8B37AE8F-0433-8A4B-8762-EF0F99FA6460}" type="slidenum">
              <a:rPr lang="en-US" smtClean="0"/>
              <a:t>‹#›</a:t>
            </a:fld>
            <a:endParaRPr lang="en-US"/>
          </a:p>
        </p:txBody>
      </p:sp>
    </p:spTree>
    <p:extLst>
      <p:ext uri="{BB962C8B-B14F-4D97-AF65-F5344CB8AC3E}">
        <p14:creationId xmlns:p14="http://schemas.microsoft.com/office/powerpoint/2010/main" val="1490323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1F74C6-16D7-5BA5-D98A-F2DE19531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DA15BF-5857-F3A0-DBE5-2F76F30AF5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553F94-E91C-2BDE-D0CE-40B5217339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E2A0F1-0881-5E4C-AA6D-6BA921046DA6}" type="datetimeFigureOut">
              <a:rPr lang="en-US" smtClean="0"/>
              <a:t>2/23/24</a:t>
            </a:fld>
            <a:endParaRPr lang="en-US"/>
          </a:p>
        </p:txBody>
      </p:sp>
      <p:sp>
        <p:nvSpPr>
          <p:cNvPr id="5" name="Footer Placeholder 4">
            <a:extLst>
              <a:ext uri="{FF2B5EF4-FFF2-40B4-BE49-F238E27FC236}">
                <a16:creationId xmlns:a16="http://schemas.microsoft.com/office/drawing/2014/main" id="{D57C4DFC-C6EB-4305-0CA4-571549D21C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9002C2-A52B-5665-33AE-B102184861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37AE8F-0433-8A4B-8762-EF0F99FA6460}" type="slidenum">
              <a:rPr lang="en-US" smtClean="0"/>
              <a:t>‹#›</a:t>
            </a:fld>
            <a:endParaRPr lang="en-US"/>
          </a:p>
        </p:txBody>
      </p:sp>
    </p:spTree>
    <p:extLst>
      <p:ext uri="{BB962C8B-B14F-4D97-AF65-F5344CB8AC3E}">
        <p14:creationId xmlns:p14="http://schemas.microsoft.com/office/powerpoint/2010/main" val="297394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interestingengineering.com/lists/19-most-fascinating-chemical-reactions-that-prove-lists-is-coo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9938-AD4F-73A1-5FAC-5FDFB212A995}"/>
              </a:ext>
            </a:extLst>
          </p:cNvPr>
          <p:cNvSpPr>
            <a:spLocks noGrp="1"/>
          </p:cNvSpPr>
          <p:nvPr>
            <p:ph type="ctrTitle"/>
          </p:nvPr>
        </p:nvSpPr>
        <p:spPr/>
        <p:txBody>
          <a:bodyPr/>
          <a:lstStyle/>
          <a:p>
            <a:r>
              <a:rPr lang="en-US" dirty="0"/>
              <a:t>Word Equations:  Examples</a:t>
            </a:r>
          </a:p>
        </p:txBody>
      </p:sp>
    </p:spTree>
    <p:extLst>
      <p:ext uri="{BB962C8B-B14F-4D97-AF65-F5344CB8AC3E}">
        <p14:creationId xmlns:p14="http://schemas.microsoft.com/office/powerpoint/2010/main" val="27801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7DEB7D7-2734-783D-CC26-77366978ABE1}"/>
              </a:ext>
            </a:extLst>
          </p:cNvPr>
          <p:cNvSpPr txBox="1"/>
          <p:nvPr/>
        </p:nvSpPr>
        <p:spPr>
          <a:xfrm>
            <a:off x="740230" y="954766"/>
            <a:ext cx="11212285" cy="4708981"/>
          </a:xfrm>
          <a:prstGeom prst="rect">
            <a:avLst/>
          </a:prstGeom>
          <a:noFill/>
        </p:spPr>
        <p:txBody>
          <a:bodyPr wrap="square">
            <a:spAutoFit/>
          </a:bodyPr>
          <a:lstStyle/>
          <a:p>
            <a:pPr marL="0" indent="0">
              <a:buNone/>
            </a:pPr>
            <a:r>
              <a:rPr lang="en-US" sz="2800" dirty="0"/>
              <a:t>When dissolved calcium chloride reacts with a solution of silver nitrate, silver chloride powder and dissolved calcium nitrate are formed.</a:t>
            </a:r>
          </a:p>
          <a:p>
            <a:pPr marL="0" indent="0">
              <a:buNone/>
            </a:pPr>
            <a:endParaRPr lang="en-US" sz="2000" dirty="0"/>
          </a:p>
          <a:p>
            <a:pPr marL="0" indent="0" algn="ctr">
              <a:buNone/>
            </a:pPr>
            <a:r>
              <a:rPr lang="en-US" sz="2800" dirty="0"/>
              <a:t>CaCl</a:t>
            </a:r>
            <a:r>
              <a:rPr lang="en-US" sz="2800" baseline="-25000" dirty="0"/>
              <a:t>2(</a:t>
            </a:r>
            <a:r>
              <a:rPr lang="en-US" sz="2800" baseline="-25000" dirty="0" err="1"/>
              <a:t>aq</a:t>
            </a:r>
            <a:r>
              <a:rPr lang="en-US" sz="2800" baseline="-25000" dirty="0"/>
              <a:t>) </a:t>
            </a:r>
            <a:r>
              <a:rPr lang="en-US" sz="2800" dirty="0"/>
              <a:t>+ 2 AgNO</a:t>
            </a:r>
            <a:r>
              <a:rPr lang="en-US" sz="2800" baseline="-25000" dirty="0"/>
              <a:t>3(</a:t>
            </a:r>
            <a:r>
              <a:rPr lang="en-US" sz="2800" baseline="-25000" dirty="0" err="1"/>
              <a:t>aq</a:t>
            </a:r>
            <a:r>
              <a:rPr lang="en-US" sz="2800" baseline="-25000" dirty="0"/>
              <a:t>)</a:t>
            </a:r>
            <a:r>
              <a:rPr lang="en-US" sz="2800" dirty="0"/>
              <a:t> </a:t>
            </a:r>
            <a:r>
              <a:rPr lang="en-US" sz="2800" dirty="0">
                <a:sym typeface="Wingdings" pitchFamily="2" charset="2"/>
              </a:rPr>
              <a:t> 2 AgCl</a:t>
            </a:r>
            <a:r>
              <a:rPr lang="en-US" sz="2800" baseline="-25000" dirty="0">
                <a:sym typeface="Wingdings" pitchFamily="2" charset="2"/>
              </a:rPr>
              <a:t>(s) </a:t>
            </a:r>
            <a:r>
              <a:rPr lang="en-US" sz="2800" dirty="0">
                <a:sym typeface="Wingdings" pitchFamily="2" charset="2"/>
              </a:rPr>
              <a:t>+ Ca(NO</a:t>
            </a:r>
            <a:r>
              <a:rPr lang="en-US" sz="2800" baseline="-25000" dirty="0">
                <a:sym typeface="Wingdings" pitchFamily="2" charset="2"/>
              </a:rPr>
              <a:t>3</a:t>
            </a:r>
            <a:r>
              <a:rPr lang="en-US" sz="2800" dirty="0">
                <a:sym typeface="Wingdings" pitchFamily="2" charset="2"/>
              </a:rPr>
              <a:t>)</a:t>
            </a:r>
            <a:r>
              <a:rPr lang="en-US" sz="2800" baseline="-25000" dirty="0">
                <a:sym typeface="Wingdings" pitchFamily="2" charset="2"/>
              </a:rPr>
              <a:t>2(</a:t>
            </a:r>
            <a:r>
              <a:rPr lang="en-US" sz="2800" baseline="-25000" dirty="0" err="1">
                <a:sym typeface="Wingdings" pitchFamily="2" charset="2"/>
              </a:rPr>
              <a:t>aq</a:t>
            </a:r>
            <a:r>
              <a:rPr lang="en-US" sz="2800" baseline="-25000" dirty="0">
                <a:sym typeface="Wingdings" pitchFamily="2" charset="2"/>
              </a:rPr>
              <a:t>)     	</a:t>
            </a:r>
            <a:endParaRPr lang="en-US" sz="2800" baseline="-25000" dirty="0"/>
          </a:p>
          <a:p>
            <a:pPr marL="0" indent="0" algn="ctr">
              <a:buNone/>
            </a:pPr>
            <a:endParaRPr lang="en-US" sz="2800" dirty="0"/>
          </a:p>
          <a:p>
            <a:pPr marL="0" indent="0" algn="ctr">
              <a:buNone/>
            </a:pPr>
            <a:endParaRPr lang="en-US" sz="2800" dirty="0"/>
          </a:p>
          <a:p>
            <a:pPr marL="0" indent="0" algn="ctr">
              <a:buNone/>
            </a:pPr>
            <a:endParaRPr lang="en-US" sz="2800" dirty="0"/>
          </a:p>
          <a:p>
            <a:pPr marL="0" indent="0">
              <a:buNone/>
            </a:pPr>
            <a:r>
              <a:rPr lang="en-US" sz="2800" dirty="0"/>
              <a:t>If I burn liquid octane (C</a:t>
            </a:r>
            <a:r>
              <a:rPr lang="en-US" sz="2800" baseline="-25000" dirty="0"/>
              <a:t>8</a:t>
            </a:r>
            <a:r>
              <a:rPr lang="en-US" sz="2800" dirty="0"/>
              <a:t>H</a:t>
            </a:r>
            <a:r>
              <a:rPr lang="en-US" sz="2800" baseline="-25000" dirty="0"/>
              <a:t>18</a:t>
            </a:r>
            <a:r>
              <a:rPr lang="en-US" sz="2800" dirty="0"/>
              <a:t>) in oxygen, carbon dioxide and water are formed, as is a huge amount of heat.</a:t>
            </a:r>
          </a:p>
          <a:p>
            <a:pPr marL="0" indent="0">
              <a:buNone/>
            </a:pPr>
            <a:r>
              <a:rPr lang="en-US" sz="2800" dirty="0"/>
              <a:t>                                                        △            </a:t>
            </a:r>
          </a:p>
          <a:p>
            <a:pPr marL="0" indent="0" algn="ctr">
              <a:buNone/>
            </a:pPr>
            <a:r>
              <a:rPr lang="en-US" sz="2800" dirty="0"/>
              <a:t>2 C</a:t>
            </a:r>
            <a:r>
              <a:rPr lang="en-US" sz="2800" baseline="-25000" dirty="0"/>
              <a:t>8</a:t>
            </a:r>
            <a:r>
              <a:rPr lang="en-US" sz="2800" dirty="0"/>
              <a:t>H</a:t>
            </a:r>
            <a:r>
              <a:rPr lang="en-US" sz="2800" baseline="-25000" dirty="0"/>
              <a:t>18(l)</a:t>
            </a:r>
            <a:r>
              <a:rPr lang="en-US" sz="2800" dirty="0"/>
              <a:t> + 25 O</a:t>
            </a:r>
            <a:r>
              <a:rPr lang="en-US" sz="2800" baseline="-25000" dirty="0"/>
              <a:t>2(g)</a:t>
            </a:r>
            <a:r>
              <a:rPr lang="en-US" sz="2800" dirty="0"/>
              <a:t> </a:t>
            </a:r>
            <a:r>
              <a:rPr lang="en-US" sz="2800" dirty="0">
                <a:sym typeface="Wingdings" pitchFamily="2" charset="2"/>
              </a:rPr>
              <a:t> 16 CO</a:t>
            </a:r>
            <a:r>
              <a:rPr lang="en-US" sz="2800" baseline="-25000" dirty="0">
                <a:sym typeface="Wingdings" pitchFamily="2" charset="2"/>
              </a:rPr>
              <a:t>2(g)</a:t>
            </a:r>
            <a:r>
              <a:rPr lang="en-US" sz="2800" dirty="0">
                <a:sym typeface="Wingdings" pitchFamily="2" charset="2"/>
              </a:rPr>
              <a:t> + 18 H</a:t>
            </a:r>
            <a:r>
              <a:rPr lang="en-US" sz="2800" baseline="-25000" dirty="0">
                <a:sym typeface="Wingdings" pitchFamily="2" charset="2"/>
              </a:rPr>
              <a:t>2</a:t>
            </a:r>
            <a:r>
              <a:rPr lang="en-US" sz="2800" dirty="0">
                <a:sym typeface="Wingdings" pitchFamily="2" charset="2"/>
              </a:rPr>
              <a:t>O</a:t>
            </a:r>
            <a:r>
              <a:rPr lang="en-US" sz="2800" baseline="-25000" dirty="0">
                <a:sym typeface="Wingdings" pitchFamily="2" charset="2"/>
              </a:rPr>
              <a:t>(g)	</a:t>
            </a:r>
            <a:r>
              <a:rPr lang="en-US" sz="2800" dirty="0"/>
              <a:t> △H = -</a:t>
            </a:r>
            <a:endParaRPr lang="en-US" sz="2800" baseline="-25000" dirty="0"/>
          </a:p>
        </p:txBody>
      </p:sp>
    </p:spTree>
    <p:extLst>
      <p:ext uri="{BB962C8B-B14F-4D97-AF65-F5344CB8AC3E}">
        <p14:creationId xmlns:p14="http://schemas.microsoft.com/office/powerpoint/2010/main" val="3763956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DB57F-2B37-9D93-1C50-A58AB7BAFAB3}"/>
              </a:ext>
            </a:extLst>
          </p:cNvPr>
          <p:cNvSpPr>
            <a:spLocks noGrp="1"/>
          </p:cNvSpPr>
          <p:nvPr>
            <p:ph type="title"/>
          </p:nvPr>
        </p:nvSpPr>
        <p:spPr/>
        <p:txBody>
          <a:bodyPr/>
          <a:lstStyle/>
          <a:p>
            <a:r>
              <a:rPr lang="en-US" b="1" dirty="0"/>
              <a:t>Another example for you to do:</a:t>
            </a:r>
          </a:p>
        </p:txBody>
      </p:sp>
      <p:sp>
        <p:nvSpPr>
          <p:cNvPr id="3" name="Content Placeholder 2">
            <a:extLst>
              <a:ext uri="{FF2B5EF4-FFF2-40B4-BE49-F238E27FC236}">
                <a16:creationId xmlns:a16="http://schemas.microsoft.com/office/drawing/2014/main" id="{29617CFA-E115-5FF5-A769-D540BE5787A3}"/>
              </a:ext>
            </a:extLst>
          </p:cNvPr>
          <p:cNvSpPr>
            <a:spLocks noGrp="1"/>
          </p:cNvSpPr>
          <p:nvPr>
            <p:ph idx="1"/>
          </p:nvPr>
        </p:nvSpPr>
        <p:spPr/>
        <p:txBody>
          <a:bodyPr/>
          <a:lstStyle/>
          <a:p>
            <a:pPr marL="0" indent="0">
              <a:buNone/>
            </a:pPr>
            <a:r>
              <a:rPr lang="en-US" dirty="0"/>
              <a:t>When a solution of sodium chloride is combined with a solution of lead(II) nitrate, a precipitate of lead(II) chloride and still-dissolved sodium nitrate are formed.  </a:t>
            </a:r>
          </a:p>
        </p:txBody>
      </p:sp>
    </p:spTree>
    <p:extLst>
      <p:ext uri="{BB962C8B-B14F-4D97-AF65-F5344CB8AC3E}">
        <p14:creationId xmlns:p14="http://schemas.microsoft.com/office/powerpoint/2010/main" val="3559161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DA90D-3022-712C-BEF9-758B118DFBF8}"/>
              </a:ext>
            </a:extLst>
          </p:cNvPr>
          <p:cNvSpPr>
            <a:spLocks noGrp="1"/>
          </p:cNvSpPr>
          <p:nvPr>
            <p:ph type="title"/>
          </p:nvPr>
        </p:nvSpPr>
        <p:spPr/>
        <p:txBody>
          <a:bodyPr/>
          <a:lstStyle/>
          <a:p>
            <a:r>
              <a:rPr lang="en-US" b="1" dirty="0"/>
              <a:t>Yet another example:</a:t>
            </a:r>
          </a:p>
        </p:txBody>
      </p:sp>
      <p:sp>
        <p:nvSpPr>
          <p:cNvPr id="3" name="Content Placeholder 2">
            <a:extLst>
              <a:ext uri="{FF2B5EF4-FFF2-40B4-BE49-F238E27FC236}">
                <a16:creationId xmlns:a16="http://schemas.microsoft.com/office/drawing/2014/main" id="{2862ACD7-0958-0AA9-74E6-951BEDB2B26E}"/>
              </a:ext>
            </a:extLst>
          </p:cNvPr>
          <p:cNvSpPr>
            <a:spLocks noGrp="1"/>
          </p:cNvSpPr>
          <p:nvPr>
            <p:ph idx="1"/>
          </p:nvPr>
        </p:nvSpPr>
        <p:spPr/>
        <p:txBody>
          <a:bodyPr/>
          <a:lstStyle/>
          <a:p>
            <a:pPr marL="0" indent="0">
              <a:buNone/>
            </a:pPr>
            <a:r>
              <a:rPr lang="en-US" dirty="0"/>
              <a:t>Liquid diethyl zinc (C</a:t>
            </a:r>
            <a:r>
              <a:rPr lang="en-US" baseline="-25000" dirty="0"/>
              <a:t>4</a:t>
            </a:r>
            <a:r>
              <a:rPr lang="en-US" dirty="0"/>
              <a:t>H</a:t>
            </a:r>
            <a:r>
              <a:rPr lang="en-US" baseline="-25000" dirty="0"/>
              <a:t>10</a:t>
            </a:r>
            <a:r>
              <a:rPr lang="en-US" dirty="0"/>
              <a:t>Zn) spontaneously bursts into flames when it combines with the oxygen in air (it looks a lot like a flamethrower)!  When this reaction occurs, powdered zinc oxide, carbon dioxide, and water are formed, as is a huge flame.  </a:t>
            </a:r>
          </a:p>
        </p:txBody>
      </p:sp>
    </p:spTree>
    <p:extLst>
      <p:ext uri="{BB962C8B-B14F-4D97-AF65-F5344CB8AC3E}">
        <p14:creationId xmlns:p14="http://schemas.microsoft.com/office/powerpoint/2010/main" val="3890479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84D07-2FAC-8621-C622-8F4093310CCB}"/>
              </a:ext>
            </a:extLst>
          </p:cNvPr>
          <p:cNvSpPr>
            <a:spLocks noGrp="1"/>
          </p:cNvSpPr>
          <p:nvPr>
            <p:ph type="title"/>
          </p:nvPr>
        </p:nvSpPr>
        <p:spPr/>
        <p:txBody>
          <a:bodyPr/>
          <a:lstStyle/>
          <a:p>
            <a:r>
              <a:rPr lang="en-US" dirty="0"/>
              <a:t>From “</a:t>
            </a:r>
            <a:r>
              <a:rPr lang="en-US" dirty="0" err="1"/>
              <a:t>interestingengineering.com</a:t>
            </a:r>
            <a:r>
              <a:rPr lang="en-US" dirty="0"/>
              <a:t>”:</a:t>
            </a:r>
          </a:p>
        </p:txBody>
      </p:sp>
      <p:sp>
        <p:nvSpPr>
          <p:cNvPr id="3" name="Content Placeholder 2">
            <a:extLst>
              <a:ext uri="{FF2B5EF4-FFF2-40B4-BE49-F238E27FC236}">
                <a16:creationId xmlns:a16="http://schemas.microsoft.com/office/drawing/2014/main" id="{92E0D024-21E0-994E-3367-D9A50074F553}"/>
              </a:ext>
            </a:extLst>
          </p:cNvPr>
          <p:cNvSpPr>
            <a:spLocks noGrp="1"/>
          </p:cNvSpPr>
          <p:nvPr>
            <p:ph idx="1"/>
          </p:nvPr>
        </p:nvSpPr>
        <p:spPr/>
        <p:txBody>
          <a:bodyPr/>
          <a:lstStyle/>
          <a:p>
            <a:pPr marL="0" indent="0">
              <a:buNone/>
            </a:pPr>
            <a:r>
              <a:rPr lang="en-US" dirty="0"/>
              <a:t>At room temperature, ammonium dichromate, (NH₄)₂</a:t>
            </a:r>
            <a:r>
              <a:rPr lang="en-US" dirty="0" err="1"/>
              <a:t>Cr₂O</a:t>
            </a:r>
            <a:r>
              <a:rPr lang="en-US" dirty="0"/>
              <a:t>₇, also known as “Vesuvian Fire” – exists as orange crystals. When it’s ignited, it decomposes exothermically, producing sparks, steam, and nitrogen gas, like a mini volcanic eruption. It also produces green chromium (</a:t>
            </a:r>
            <a:r>
              <a:rPr lang="en-US" dirty="0" err="1"/>
              <a:t>lll</a:t>
            </a:r>
            <a:r>
              <a:rPr lang="en-US" dirty="0"/>
              <a:t>) oxide “ash.” Ammonium dichromate has been used in pyrotechnics, photography, and lithography. It can also be used as a mordant for dyeing pigments.</a:t>
            </a:r>
          </a:p>
          <a:p>
            <a:pPr marL="0" indent="0">
              <a:buNone/>
            </a:pPr>
            <a:endParaRPr lang="en-US" dirty="0"/>
          </a:p>
          <a:p>
            <a:pPr marL="0" indent="0">
              <a:buNone/>
            </a:pPr>
            <a:r>
              <a:rPr lang="en-US" sz="2000" i="1" dirty="0">
                <a:hlinkClick r:id="rId2"/>
              </a:rPr>
              <a:t>https://interestingengineering.com/lists/19-most-fascinating-chemical-reactions-that-prove-lists-is-cool</a:t>
            </a:r>
            <a:r>
              <a:rPr lang="en-US" sz="2000" i="1" dirty="0"/>
              <a:t>, 2/26/2024.</a:t>
            </a:r>
          </a:p>
        </p:txBody>
      </p:sp>
    </p:spTree>
    <p:extLst>
      <p:ext uri="{BB962C8B-B14F-4D97-AF65-F5344CB8AC3E}">
        <p14:creationId xmlns:p14="http://schemas.microsoft.com/office/powerpoint/2010/main" val="47363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28756-748B-A22F-8F13-A736309DDAF4}"/>
              </a:ext>
            </a:extLst>
          </p:cNvPr>
          <p:cNvSpPr>
            <a:spLocks noGrp="1"/>
          </p:cNvSpPr>
          <p:nvPr>
            <p:ph type="title"/>
          </p:nvPr>
        </p:nvSpPr>
        <p:spPr/>
        <p:txBody>
          <a:bodyPr/>
          <a:lstStyle/>
          <a:p>
            <a:r>
              <a:rPr lang="en-US" b="1" dirty="0"/>
              <a:t>Let’s go through several word equations:</a:t>
            </a:r>
          </a:p>
        </p:txBody>
      </p:sp>
      <p:sp>
        <p:nvSpPr>
          <p:cNvPr id="3" name="Content Placeholder 2">
            <a:extLst>
              <a:ext uri="{FF2B5EF4-FFF2-40B4-BE49-F238E27FC236}">
                <a16:creationId xmlns:a16="http://schemas.microsoft.com/office/drawing/2014/main" id="{2F00AA2C-C326-F7DB-BCD3-0EE7D6A2EE04}"/>
              </a:ext>
            </a:extLst>
          </p:cNvPr>
          <p:cNvSpPr>
            <a:spLocks noGrp="1"/>
          </p:cNvSpPr>
          <p:nvPr>
            <p:ph idx="1"/>
          </p:nvPr>
        </p:nvSpPr>
        <p:spPr>
          <a:xfrm>
            <a:off x="838200" y="2048047"/>
            <a:ext cx="10515600" cy="4351338"/>
          </a:xfrm>
        </p:spPr>
        <p:txBody>
          <a:bodyPr/>
          <a:lstStyle/>
          <a:p>
            <a:pPr marL="0" indent="0">
              <a:buNone/>
            </a:pPr>
            <a:r>
              <a:rPr lang="en-US" dirty="0"/>
              <a:t>When dissolved calcium chloride reacts with a solution of silver nitrate, silver chloride powder and dissolved calcium nitrate are formed.</a:t>
            </a:r>
          </a:p>
          <a:p>
            <a:pPr marL="0" indent="0">
              <a:buNone/>
            </a:pPr>
            <a:endParaRPr lang="en-US" dirty="0"/>
          </a:p>
          <a:p>
            <a:pPr marL="0" indent="0">
              <a:buNone/>
            </a:pPr>
            <a:endParaRPr lang="en-US" dirty="0"/>
          </a:p>
          <a:p>
            <a:pPr marL="0" indent="0">
              <a:buNone/>
            </a:pPr>
            <a:endParaRPr lang="en-US" dirty="0"/>
          </a:p>
          <a:p>
            <a:pPr marL="0" indent="0">
              <a:buNone/>
            </a:pPr>
            <a:r>
              <a:rPr lang="en-US" dirty="0"/>
              <a:t>If I burn liquid octane (C</a:t>
            </a:r>
            <a:r>
              <a:rPr lang="en-US" baseline="-25000" dirty="0"/>
              <a:t>8</a:t>
            </a:r>
            <a:r>
              <a:rPr lang="en-US" dirty="0"/>
              <a:t>H</a:t>
            </a:r>
            <a:r>
              <a:rPr lang="en-US" baseline="-25000" dirty="0"/>
              <a:t>18</a:t>
            </a:r>
            <a:r>
              <a:rPr lang="en-US" dirty="0"/>
              <a:t>) in oxygen, carbon dioxide and water are formed, as is a huge amount of heat.</a:t>
            </a:r>
          </a:p>
        </p:txBody>
      </p:sp>
    </p:spTree>
    <p:extLst>
      <p:ext uri="{BB962C8B-B14F-4D97-AF65-F5344CB8AC3E}">
        <p14:creationId xmlns:p14="http://schemas.microsoft.com/office/powerpoint/2010/main" val="3080706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F6702-1F33-0BC4-3BCC-7D41A18BFB4D}"/>
              </a:ext>
            </a:extLst>
          </p:cNvPr>
          <p:cNvSpPr>
            <a:spLocks noGrp="1"/>
          </p:cNvSpPr>
          <p:nvPr>
            <p:ph type="title"/>
          </p:nvPr>
        </p:nvSpPr>
        <p:spPr>
          <a:xfrm>
            <a:off x="478972" y="226219"/>
            <a:ext cx="11059150" cy="1325563"/>
          </a:xfrm>
        </p:spPr>
        <p:txBody>
          <a:bodyPr/>
          <a:lstStyle/>
          <a:p>
            <a:r>
              <a:rPr lang="en-US" b="1" dirty="0"/>
              <a:t>Step 1:  Write the formulas for the compounds</a:t>
            </a:r>
          </a:p>
        </p:txBody>
      </p:sp>
      <p:sp>
        <p:nvSpPr>
          <p:cNvPr id="3" name="Content Placeholder 2">
            <a:extLst>
              <a:ext uri="{FF2B5EF4-FFF2-40B4-BE49-F238E27FC236}">
                <a16:creationId xmlns:a16="http://schemas.microsoft.com/office/drawing/2014/main" id="{28FE874D-7553-28B8-BD11-0EF2E5D6C3F3}"/>
              </a:ext>
            </a:extLst>
          </p:cNvPr>
          <p:cNvSpPr>
            <a:spLocks noGrp="1"/>
          </p:cNvSpPr>
          <p:nvPr>
            <p:ph idx="1"/>
          </p:nvPr>
        </p:nvSpPr>
        <p:spPr>
          <a:xfrm>
            <a:off x="838200" y="1330601"/>
            <a:ext cx="10515600" cy="5022485"/>
          </a:xfrm>
        </p:spPr>
        <p:txBody>
          <a:bodyPr>
            <a:normAutofit fontScale="77500" lnSpcReduction="20000"/>
          </a:bodyPr>
          <a:lstStyle/>
          <a:p>
            <a:pPr marL="0" indent="0">
              <a:buNone/>
            </a:pPr>
            <a:r>
              <a:rPr lang="en-US" dirty="0"/>
              <a:t>The formulas are obtained from reading the equation. </a:t>
            </a:r>
          </a:p>
          <a:p>
            <a:pPr marL="0" indent="0">
              <a:buNone/>
            </a:pPr>
            <a:endParaRPr lang="en-US" sz="300" dirty="0"/>
          </a:p>
          <a:p>
            <a:pPr marL="0" indent="0">
              <a:buNone/>
            </a:pPr>
            <a:r>
              <a:rPr lang="en-US" dirty="0"/>
              <a:t>When dissolved calcium chloride reacts with a solution of silver nitrate, silver chloride powder and dissolved calcium nitrate are formed.</a:t>
            </a:r>
          </a:p>
          <a:p>
            <a:r>
              <a:rPr lang="en-US" dirty="0"/>
              <a:t>Calcium chloride = CaCl</a:t>
            </a:r>
            <a:r>
              <a:rPr lang="en-US" baseline="-25000" dirty="0"/>
              <a:t>2</a:t>
            </a:r>
          </a:p>
          <a:p>
            <a:r>
              <a:rPr lang="en-US" dirty="0"/>
              <a:t>Silver nitrate = AgNO</a:t>
            </a:r>
            <a:r>
              <a:rPr lang="en-US" baseline="-25000" dirty="0"/>
              <a:t>3</a:t>
            </a:r>
          </a:p>
          <a:p>
            <a:r>
              <a:rPr lang="en-US" dirty="0"/>
              <a:t>Silver chloride = AgCl  </a:t>
            </a:r>
          </a:p>
          <a:p>
            <a:r>
              <a:rPr lang="en-US" dirty="0"/>
              <a:t>Calcium nitrate = Ca(NO</a:t>
            </a:r>
            <a:r>
              <a:rPr lang="en-US" baseline="-25000" dirty="0"/>
              <a:t>3</a:t>
            </a:r>
            <a:r>
              <a:rPr lang="en-US" dirty="0"/>
              <a:t>)</a:t>
            </a:r>
            <a:r>
              <a:rPr lang="en-US" baseline="-25000" dirty="0"/>
              <a:t>2</a:t>
            </a:r>
          </a:p>
          <a:p>
            <a:pPr marL="0" indent="0">
              <a:buNone/>
            </a:pPr>
            <a:endParaRPr lang="en-US" dirty="0"/>
          </a:p>
          <a:p>
            <a:pPr marL="0" indent="0">
              <a:buNone/>
            </a:pPr>
            <a:r>
              <a:rPr lang="en-US" dirty="0"/>
              <a:t>If I burn liquid octane (C</a:t>
            </a:r>
            <a:r>
              <a:rPr lang="en-US" baseline="-25000" dirty="0"/>
              <a:t>8</a:t>
            </a:r>
            <a:r>
              <a:rPr lang="en-US" dirty="0"/>
              <a:t>H</a:t>
            </a:r>
            <a:r>
              <a:rPr lang="en-US" baseline="-25000" dirty="0"/>
              <a:t>18</a:t>
            </a:r>
            <a:r>
              <a:rPr lang="en-US" dirty="0"/>
              <a:t>) in oxygen, carbon dioxide and water are formed, as is a huge amount of heat.</a:t>
            </a:r>
          </a:p>
          <a:p>
            <a:r>
              <a:rPr lang="en-US" dirty="0"/>
              <a:t>Octane is C</a:t>
            </a:r>
            <a:r>
              <a:rPr lang="en-US" baseline="-25000" dirty="0"/>
              <a:t>8</a:t>
            </a:r>
            <a:r>
              <a:rPr lang="en-US" dirty="0"/>
              <a:t>H</a:t>
            </a:r>
            <a:r>
              <a:rPr lang="en-US" baseline="-25000" dirty="0"/>
              <a:t>18</a:t>
            </a:r>
          </a:p>
          <a:p>
            <a:r>
              <a:rPr lang="en-US" dirty="0"/>
              <a:t>Oxygen is O</a:t>
            </a:r>
            <a:r>
              <a:rPr lang="en-US" baseline="-25000" dirty="0"/>
              <a:t>2</a:t>
            </a:r>
          </a:p>
          <a:p>
            <a:r>
              <a:rPr lang="en-US" dirty="0"/>
              <a:t>Carbon dioxide is CO</a:t>
            </a:r>
            <a:r>
              <a:rPr lang="en-US" baseline="-25000" dirty="0"/>
              <a:t>2</a:t>
            </a:r>
          </a:p>
          <a:p>
            <a:r>
              <a:rPr lang="en-US" dirty="0"/>
              <a:t>Water is H</a:t>
            </a:r>
            <a:r>
              <a:rPr lang="en-US" baseline="-25000" dirty="0"/>
              <a:t>2</a:t>
            </a:r>
            <a:r>
              <a:rPr lang="en-US" dirty="0"/>
              <a:t>O</a:t>
            </a:r>
          </a:p>
          <a:p>
            <a:pPr marL="0" indent="0">
              <a:buNone/>
            </a:pPr>
            <a:endParaRPr lang="en-US" dirty="0"/>
          </a:p>
          <a:p>
            <a:pPr marL="0" indent="0">
              <a:buNone/>
            </a:pPr>
            <a:endParaRPr lang="en-US" dirty="0"/>
          </a:p>
          <a:p>
            <a:pPr marL="0" indent="0">
              <a:buNone/>
            </a:pPr>
            <a:endParaRPr lang="en-US" dirty="0"/>
          </a:p>
        </p:txBody>
      </p:sp>
      <p:sp>
        <p:nvSpPr>
          <p:cNvPr id="5" name="TextBox 4">
            <a:extLst>
              <a:ext uri="{FF2B5EF4-FFF2-40B4-BE49-F238E27FC236}">
                <a16:creationId xmlns:a16="http://schemas.microsoft.com/office/drawing/2014/main" id="{6066F024-AEB0-6F5F-F255-BCAE08523FF5}"/>
              </a:ext>
            </a:extLst>
          </p:cNvPr>
          <p:cNvSpPr txBox="1"/>
          <p:nvPr/>
        </p:nvSpPr>
        <p:spPr>
          <a:xfrm>
            <a:off x="4744996" y="2988950"/>
            <a:ext cx="6005384" cy="646331"/>
          </a:xfrm>
          <a:prstGeom prst="rect">
            <a:avLst/>
          </a:prstGeom>
          <a:noFill/>
        </p:spPr>
        <p:txBody>
          <a:bodyPr wrap="square" rtlCol="0">
            <a:spAutoFit/>
          </a:bodyPr>
          <a:lstStyle/>
          <a:p>
            <a:r>
              <a:rPr lang="en-US" sz="2400" dirty="0"/>
              <a:t>CaCl</a:t>
            </a:r>
            <a:r>
              <a:rPr lang="en-US" sz="2400" baseline="-25000" dirty="0"/>
              <a:t>2 </a:t>
            </a:r>
            <a:r>
              <a:rPr lang="en-US" sz="2400" dirty="0"/>
              <a:t>+ AgNO</a:t>
            </a:r>
            <a:r>
              <a:rPr lang="en-US" sz="2400" baseline="-25000" dirty="0"/>
              <a:t>3</a:t>
            </a:r>
            <a:r>
              <a:rPr lang="en-US" sz="2400" dirty="0"/>
              <a:t> </a:t>
            </a:r>
            <a:r>
              <a:rPr lang="en-US" sz="2400" dirty="0">
                <a:sym typeface="Wingdings" pitchFamily="2" charset="2"/>
              </a:rPr>
              <a:t> AgCl + Ca(NO</a:t>
            </a:r>
            <a:r>
              <a:rPr lang="en-US" sz="2400" baseline="-25000" dirty="0">
                <a:sym typeface="Wingdings" pitchFamily="2" charset="2"/>
              </a:rPr>
              <a:t>3</a:t>
            </a:r>
            <a:r>
              <a:rPr lang="en-US" sz="2400" dirty="0">
                <a:sym typeface="Wingdings" pitchFamily="2" charset="2"/>
              </a:rPr>
              <a:t>)</a:t>
            </a:r>
            <a:r>
              <a:rPr lang="en-US" sz="2400" baseline="-25000" dirty="0">
                <a:sym typeface="Wingdings" pitchFamily="2" charset="2"/>
              </a:rPr>
              <a:t>2</a:t>
            </a:r>
            <a:endParaRPr lang="en-US" sz="2400" baseline="-25000" dirty="0"/>
          </a:p>
          <a:p>
            <a:pPr marL="0" indent="0">
              <a:buNone/>
            </a:pPr>
            <a:endParaRPr lang="en-US" baseline="-25000" dirty="0"/>
          </a:p>
        </p:txBody>
      </p:sp>
      <p:sp>
        <p:nvSpPr>
          <p:cNvPr id="6" name="TextBox 5">
            <a:extLst>
              <a:ext uri="{FF2B5EF4-FFF2-40B4-BE49-F238E27FC236}">
                <a16:creationId xmlns:a16="http://schemas.microsoft.com/office/drawing/2014/main" id="{3B493D98-F658-6784-1033-08255057C63B}"/>
              </a:ext>
            </a:extLst>
          </p:cNvPr>
          <p:cNvSpPr txBox="1"/>
          <p:nvPr/>
        </p:nvSpPr>
        <p:spPr>
          <a:xfrm>
            <a:off x="4766766" y="5072449"/>
            <a:ext cx="5177481" cy="461665"/>
          </a:xfrm>
          <a:prstGeom prst="rect">
            <a:avLst/>
          </a:prstGeom>
          <a:noFill/>
        </p:spPr>
        <p:txBody>
          <a:bodyPr wrap="square" rtlCol="0">
            <a:spAutoFit/>
          </a:bodyPr>
          <a:lstStyle/>
          <a:p>
            <a:r>
              <a:rPr lang="en-US" sz="2400" dirty="0"/>
              <a:t>C</a:t>
            </a:r>
            <a:r>
              <a:rPr lang="en-US" sz="2400" baseline="-25000" dirty="0"/>
              <a:t>8</a:t>
            </a:r>
            <a:r>
              <a:rPr lang="en-US" sz="2400" dirty="0"/>
              <a:t>H</a:t>
            </a:r>
            <a:r>
              <a:rPr lang="en-US" sz="2400" baseline="-25000" dirty="0"/>
              <a:t>18</a:t>
            </a:r>
            <a:r>
              <a:rPr lang="en-US" sz="2400" dirty="0"/>
              <a:t> + O</a:t>
            </a:r>
            <a:r>
              <a:rPr lang="en-US" sz="2400" baseline="-25000" dirty="0"/>
              <a:t>2</a:t>
            </a:r>
            <a:r>
              <a:rPr lang="en-US" sz="2400" dirty="0"/>
              <a:t> </a:t>
            </a:r>
            <a:r>
              <a:rPr lang="en-US" sz="2400" dirty="0">
                <a:sym typeface="Wingdings" pitchFamily="2" charset="2"/>
              </a:rPr>
              <a:t> CO</a:t>
            </a:r>
            <a:r>
              <a:rPr lang="en-US" sz="2400" baseline="-25000" dirty="0">
                <a:sym typeface="Wingdings" pitchFamily="2" charset="2"/>
              </a:rPr>
              <a:t>2</a:t>
            </a:r>
            <a:r>
              <a:rPr lang="en-US" sz="2400" dirty="0">
                <a:sym typeface="Wingdings" pitchFamily="2" charset="2"/>
              </a:rPr>
              <a:t> + H</a:t>
            </a:r>
            <a:r>
              <a:rPr lang="en-US" sz="2400" baseline="-25000" dirty="0">
                <a:sym typeface="Wingdings" pitchFamily="2" charset="2"/>
              </a:rPr>
              <a:t>2</a:t>
            </a:r>
            <a:r>
              <a:rPr lang="en-US" sz="2400" dirty="0">
                <a:sym typeface="Wingdings" pitchFamily="2" charset="2"/>
              </a:rPr>
              <a:t>O</a:t>
            </a:r>
            <a:endParaRPr lang="en-US" sz="2400" dirty="0"/>
          </a:p>
        </p:txBody>
      </p:sp>
    </p:spTree>
    <p:extLst>
      <p:ext uri="{BB962C8B-B14F-4D97-AF65-F5344CB8AC3E}">
        <p14:creationId xmlns:p14="http://schemas.microsoft.com/office/powerpoint/2010/main" val="2254250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26D59-2EB0-78DD-4B7A-564B35BBDE69}"/>
              </a:ext>
            </a:extLst>
          </p:cNvPr>
          <p:cNvSpPr>
            <a:spLocks noGrp="1"/>
          </p:cNvSpPr>
          <p:nvPr>
            <p:ph type="title"/>
          </p:nvPr>
        </p:nvSpPr>
        <p:spPr/>
        <p:txBody>
          <a:bodyPr/>
          <a:lstStyle/>
          <a:p>
            <a:r>
              <a:rPr lang="en-US" dirty="0"/>
              <a:t>Step 2:  Balance the equation</a:t>
            </a:r>
          </a:p>
        </p:txBody>
      </p:sp>
      <p:sp>
        <p:nvSpPr>
          <p:cNvPr id="3" name="Content Placeholder 2">
            <a:extLst>
              <a:ext uri="{FF2B5EF4-FFF2-40B4-BE49-F238E27FC236}">
                <a16:creationId xmlns:a16="http://schemas.microsoft.com/office/drawing/2014/main" id="{5D829789-1D0C-689D-F25E-EBDDCE8B4787}"/>
              </a:ext>
            </a:extLst>
          </p:cNvPr>
          <p:cNvSpPr>
            <a:spLocks noGrp="1"/>
          </p:cNvSpPr>
          <p:nvPr>
            <p:ph idx="1"/>
          </p:nvPr>
        </p:nvSpPr>
        <p:spPr>
          <a:xfrm>
            <a:off x="838200" y="1936836"/>
            <a:ext cx="10515600" cy="4351338"/>
          </a:xfrm>
        </p:spPr>
        <p:txBody>
          <a:bodyPr/>
          <a:lstStyle/>
          <a:p>
            <a:pPr marL="0" indent="0">
              <a:buNone/>
            </a:pPr>
            <a:r>
              <a:rPr lang="en-US" dirty="0"/>
              <a:t>You already know this, so I’m not going to go into detail.</a:t>
            </a:r>
          </a:p>
          <a:p>
            <a:pPr marL="0" indent="0">
              <a:buNone/>
            </a:pPr>
            <a:endParaRPr lang="en-US" sz="2800" dirty="0"/>
          </a:p>
          <a:p>
            <a:pPr marL="0" indent="0" algn="ctr">
              <a:buNone/>
            </a:pPr>
            <a:r>
              <a:rPr lang="en-US" sz="3600" dirty="0"/>
              <a:t>CaCl</a:t>
            </a:r>
            <a:r>
              <a:rPr lang="en-US" sz="3600" baseline="-25000" dirty="0"/>
              <a:t>2 </a:t>
            </a:r>
            <a:r>
              <a:rPr lang="en-US" sz="3600" dirty="0"/>
              <a:t>+ 2 AgNO</a:t>
            </a:r>
            <a:r>
              <a:rPr lang="en-US" sz="3600" baseline="-25000" dirty="0"/>
              <a:t>3</a:t>
            </a:r>
            <a:r>
              <a:rPr lang="en-US" sz="3600" dirty="0"/>
              <a:t> </a:t>
            </a:r>
            <a:r>
              <a:rPr lang="en-US" sz="3600" dirty="0">
                <a:sym typeface="Wingdings" pitchFamily="2" charset="2"/>
              </a:rPr>
              <a:t> 2 AgCl + Ca(NO</a:t>
            </a:r>
            <a:r>
              <a:rPr lang="en-US" sz="3600" baseline="-25000" dirty="0">
                <a:sym typeface="Wingdings" pitchFamily="2" charset="2"/>
              </a:rPr>
              <a:t>3</a:t>
            </a:r>
            <a:r>
              <a:rPr lang="en-US" sz="3600" dirty="0">
                <a:sym typeface="Wingdings" pitchFamily="2" charset="2"/>
              </a:rPr>
              <a:t>)</a:t>
            </a:r>
            <a:r>
              <a:rPr lang="en-US" sz="3600" baseline="-25000" dirty="0">
                <a:sym typeface="Wingdings" pitchFamily="2" charset="2"/>
              </a:rPr>
              <a:t>2</a:t>
            </a:r>
            <a:endParaRPr lang="en-US" sz="3600" baseline="-25000" dirty="0"/>
          </a:p>
          <a:p>
            <a:pPr marL="0" indent="0" algn="ctr">
              <a:buNone/>
            </a:pPr>
            <a:endParaRPr lang="en-US" dirty="0"/>
          </a:p>
          <a:p>
            <a:pPr marL="0" indent="0" algn="ctr">
              <a:buNone/>
            </a:pPr>
            <a:r>
              <a:rPr lang="en-US" sz="3600" dirty="0"/>
              <a:t>2 C</a:t>
            </a:r>
            <a:r>
              <a:rPr lang="en-US" sz="3600" baseline="-25000" dirty="0"/>
              <a:t>8</a:t>
            </a:r>
            <a:r>
              <a:rPr lang="en-US" sz="3600" dirty="0"/>
              <a:t>H</a:t>
            </a:r>
            <a:r>
              <a:rPr lang="en-US" sz="3600" baseline="-25000" dirty="0"/>
              <a:t>18</a:t>
            </a:r>
            <a:r>
              <a:rPr lang="en-US" sz="3600" dirty="0"/>
              <a:t> + 25 O</a:t>
            </a:r>
            <a:r>
              <a:rPr lang="en-US" sz="3600" baseline="-25000" dirty="0"/>
              <a:t>2</a:t>
            </a:r>
            <a:r>
              <a:rPr lang="en-US" sz="3600" dirty="0"/>
              <a:t> </a:t>
            </a:r>
            <a:r>
              <a:rPr lang="en-US" sz="3600" dirty="0">
                <a:sym typeface="Wingdings" pitchFamily="2" charset="2"/>
              </a:rPr>
              <a:t> 16 CO</a:t>
            </a:r>
            <a:r>
              <a:rPr lang="en-US" sz="3600" baseline="-25000" dirty="0">
                <a:sym typeface="Wingdings" pitchFamily="2" charset="2"/>
              </a:rPr>
              <a:t>2</a:t>
            </a:r>
            <a:r>
              <a:rPr lang="en-US" sz="3600" dirty="0">
                <a:sym typeface="Wingdings" pitchFamily="2" charset="2"/>
              </a:rPr>
              <a:t> + 18 H</a:t>
            </a:r>
            <a:r>
              <a:rPr lang="en-US" sz="3600" baseline="-25000" dirty="0">
                <a:sym typeface="Wingdings" pitchFamily="2" charset="2"/>
              </a:rPr>
              <a:t>2</a:t>
            </a:r>
            <a:r>
              <a:rPr lang="en-US" sz="3600" dirty="0">
                <a:sym typeface="Wingdings" pitchFamily="2" charset="2"/>
              </a:rPr>
              <a:t>O</a:t>
            </a:r>
            <a:endParaRPr lang="en-US" sz="3600" dirty="0"/>
          </a:p>
          <a:p>
            <a:pPr marL="0" indent="0">
              <a:buNone/>
            </a:pPr>
            <a:endParaRPr lang="en-US" dirty="0"/>
          </a:p>
        </p:txBody>
      </p:sp>
      <p:sp>
        <p:nvSpPr>
          <p:cNvPr id="4" name="TextBox 3">
            <a:extLst>
              <a:ext uri="{FF2B5EF4-FFF2-40B4-BE49-F238E27FC236}">
                <a16:creationId xmlns:a16="http://schemas.microsoft.com/office/drawing/2014/main" id="{73EB814D-CF3F-2D46-0DC5-1A4EC0F88F77}"/>
              </a:ext>
            </a:extLst>
          </p:cNvPr>
          <p:cNvSpPr txBox="1"/>
          <p:nvPr/>
        </p:nvSpPr>
        <p:spPr>
          <a:xfrm>
            <a:off x="8995719" y="2038865"/>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47389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17B2D-ECC3-8D8C-7C6F-A6A90F085541}"/>
              </a:ext>
            </a:extLst>
          </p:cNvPr>
          <p:cNvSpPr>
            <a:spLocks noGrp="1"/>
          </p:cNvSpPr>
          <p:nvPr>
            <p:ph type="title"/>
          </p:nvPr>
        </p:nvSpPr>
        <p:spPr>
          <a:xfrm>
            <a:off x="652849" y="234779"/>
            <a:ext cx="10515600" cy="1325563"/>
          </a:xfrm>
        </p:spPr>
        <p:txBody>
          <a:bodyPr/>
          <a:lstStyle/>
          <a:p>
            <a:r>
              <a:rPr lang="en-US" dirty="0"/>
              <a:t>Step 3:  Write the states of matter</a:t>
            </a:r>
          </a:p>
        </p:txBody>
      </p:sp>
      <p:sp>
        <p:nvSpPr>
          <p:cNvPr id="3" name="Content Placeholder 2">
            <a:extLst>
              <a:ext uri="{FF2B5EF4-FFF2-40B4-BE49-F238E27FC236}">
                <a16:creationId xmlns:a16="http://schemas.microsoft.com/office/drawing/2014/main" id="{3F896073-51C0-E4B8-D95F-C5D02E85EB17}"/>
              </a:ext>
            </a:extLst>
          </p:cNvPr>
          <p:cNvSpPr>
            <a:spLocks noGrp="1"/>
          </p:cNvSpPr>
          <p:nvPr>
            <p:ph idx="1"/>
          </p:nvPr>
        </p:nvSpPr>
        <p:spPr>
          <a:xfrm>
            <a:off x="1346886" y="1421026"/>
            <a:ext cx="10006914" cy="5202195"/>
          </a:xfrm>
        </p:spPr>
        <p:txBody>
          <a:bodyPr>
            <a:normAutofit fontScale="92500" lnSpcReduction="10000"/>
          </a:bodyPr>
          <a:lstStyle/>
          <a:p>
            <a:pPr marL="0" indent="0">
              <a:buNone/>
            </a:pPr>
            <a:r>
              <a:rPr lang="en-US" b="1" dirty="0"/>
              <a:t>Terms that suggest solids:</a:t>
            </a:r>
          </a:p>
          <a:p>
            <a:r>
              <a:rPr lang="en-US" dirty="0"/>
              <a:t>Solid, powder, precipitate, reference to something familiar that’s solid (rust, rock, ice), flakes, dust, or anything else that’s solid.</a:t>
            </a:r>
          </a:p>
          <a:p>
            <a:pPr marL="0" indent="0">
              <a:buNone/>
            </a:pPr>
            <a:r>
              <a:rPr lang="en-US" b="1" dirty="0"/>
              <a:t>Terms that suggest liquids:</a:t>
            </a:r>
          </a:p>
          <a:p>
            <a:r>
              <a:rPr lang="en-US" dirty="0"/>
              <a:t>Liquid, molten, reference to something familiar that’s liquid under the conditions given (water at room temperature), reference to it pooling or dripping.</a:t>
            </a:r>
          </a:p>
          <a:p>
            <a:pPr marL="0" indent="0">
              <a:buNone/>
            </a:pPr>
            <a:r>
              <a:rPr lang="en-US" b="1" dirty="0"/>
              <a:t>Terms that suggest gases:</a:t>
            </a:r>
          </a:p>
          <a:p>
            <a:r>
              <a:rPr lang="en-US" dirty="0"/>
              <a:t>Gas, vapor, cloud, bubbling, fizzing, reference to something familiar that’s a gas (carbon dioxide, methane).</a:t>
            </a:r>
          </a:p>
          <a:p>
            <a:pPr marL="0" indent="0">
              <a:buNone/>
            </a:pPr>
            <a:r>
              <a:rPr lang="en-US" b="1" dirty="0"/>
              <a:t>Terms that suggest something is dissolved:</a:t>
            </a:r>
          </a:p>
          <a:p>
            <a:r>
              <a:rPr lang="en-US" dirty="0"/>
              <a:t>Dissolved, soluble, solution, something familiar that indicates it’s dissolved (”salt water”)</a:t>
            </a:r>
          </a:p>
        </p:txBody>
      </p:sp>
    </p:spTree>
    <p:extLst>
      <p:ext uri="{BB962C8B-B14F-4D97-AF65-F5344CB8AC3E}">
        <p14:creationId xmlns:p14="http://schemas.microsoft.com/office/powerpoint/2010/main" val="44913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15A885-5A61-F27C-CB17-D49864D07F51}"/>
              </a:ext>
            </a:extLst>
          </p:cNvPr>
          <p:cNvSpPr>
            <a:spLocks noGrp="1"/>
          </p:cNvSpPr>
          <p:nvPr>
            <p:ph idx="1"/>
          </p:nvPr>
        </p:nvSpPr>
        <p:spPr>
          <a:xfrm>
            <a:off x="838200" y="707571"/>
            <a:ext cx="10515600" cy="5469392"/>
          </a:xfrm>
        </p:spPr>
        <p:txBody>
          <a:bodyPr/>
          <a:lstStyle/>
          <a:p>
            <a:pPr marL="0" indent="0">
              <a:buNone/>
            </a:pPr>
            <a:r>
              <a:rPr lang="en-US" dirty="0"/>
              <a:t>When dissolved calcium chloride reacts with a solution of silver nitrate, silver chloride powder and dissolved calcium nitrate are formed.</a:t>
            </a:r>
          </a:p>
          <a:p>
            <a:pPr marL="0" indent="0">
              <a:buNone/>
            </a:pPr>
            <a:endParaRPr lang="en-US" sz="2000" dirty="0"/>
          </a:p>
          <a:p>
            <a:pPr marL="0" indent="0" algn="ctr">
              <a:buNone/>
            </a:pPr>
            <a:r>
              <a:rPr lang="en-US" sz="2800" dirty="0"/>
              <a:t>CaCl</a:t>
            </a:r>
            <a:r>
              <a:rPr lang="en-US" sz="2800" baseline="-25000" dirty="0"/>
              <a:t>2(</a:t>
            </a:r>
            <a:r>
              <a:rPr lang="en-US" sz="2800" baseline="-25000" dirty="0" err="1"/>
              <a:t>aq</a:t>
            </a:r>
            <a:r>
              <a:rPr lang="en-US" sz="2800" baseline="-25000" dirty="0"/>
              <a:t>) </a:t>
            </a:r>
            <a:r>
              <a:rPr lang="en-US" sz="2800" dirty="0"/>
              <a:t>+ 2 AgNO</a:t>
            </a:r>
            <a:r>
              <a:rPr lang="en-US" sz="2800" baseline="-25000" dirty="0"/>
              <a:t>3(</a:t>
            </a:r>
            <a:r>
              <a:rPr lang="en-US" sz="2800" baseline="-25000" dirty="0" err="1"/>
              <a:t>aq</a:t>
            </a:r>
            <a:r>
              <a:rPr lang="en-US" sz="2800" baseline="-25000" dirty="0"/>
              <a:t>)</a:t>
            </a:r>
            <a:r>
              <a:rPr lang="en-US" sz="2800" dirty="0"/>
              <a:t> </a:t>
            </a:r>
            <a:r>
              <a:rPr lang="en-US" sz="2800" dirty="0">
                <a:sym typeface="Wingdings" pitchFamily="2" charset="2"/>
              </a:rPr>
              <a:t> 2 AgCl</a:t>
            </a:r>
            <a:r>
              <a:rPr lang="en-US" sz="2800" baseline="-25000" dirty="0">
                <a:sym typeface="Wingdings" pitchFamily="2" charset="2"/>
              </a:rPr>
              <a:t>(s) </a:t>
            </a:r>
            <a:r>
              <a:rPr lang="en-US" sz="2800" dirty="0">
                <a:sym typeface="Wingdings" pitchFamily="2" charset="2"/>
              </a:rPr>
              <a:t>+ Ca(NO</a:t>
            </a:r>
            <a:r>
              <a:rPr lang="en-US" sz="2800" baseline="-25000" dirty="0">
                <a:sym typeface="Wingdings" pitchFamily="2" charset="2"/>
              </a:rPr>
              <a:t>3</a:t>
            </a:r>
            <a:r>
              <a:rPr lang="en-US" sz="2800" dirty="0">
                <a:sym typeface="Wingdings" pitchFamily="2" charset="2"/>
              </a:rPr>
              <a:t>)</a:t>
            </a:r>
            <a:r>
              <a:rPr lang="en-US" sz="2800" baseline="-25000" dirty="0">
                <a:sym typeface="Wingdings" pitchFamily="2" charset="2"/>
              </a:rPr>
              <a:t>2(</a:t>
            </a:r>
            <a:r>
              <a:rPr lang="en-US" sz="2800" baseline="-25000" dirty="0" err="1">
                <a:sym typeface="Wingdings" pitchFamily="2" charset="2"/>
              </a:rPr>
              <a:t>aq</a:t>
            </a:r>
            <a:r>
              <a:rPr lang="en-US" sz="2800" baseline="-25000" dirty="0">
                <a:sym typeface="Wingdings" pitchFamily="2" charset="2"/>
              </a:rPr>
              <a:t>)</a:t>
            </a:r>
            <a:endParaRPr lang="en-US" sz="2800" baseline="-25000" dirty="0"/>
          </a:p>
          <a:p>
            <a:pPr marL="0" indent="0" algn="ctr">
              <a:buNone/>
            </a:pPr>
            <a:endParaRPr lang="en-US" dirty="0"/>
          </a:p>
          <a:p>
            <a:pPr marL="0" indent="0" algn="ctr">
              <a:buNone/>
            </a:pPr>
            <a:endParaRPr lang="en-US" dirty="0"/>
          </a:p>
          <a:p>
            <a:pPr marL="0" indent="0">
              <a:buNone/>
            </a:pPr>
            <a:r>
              <a:rPr lang="en-US" dirty="0"/>
              <a:t>If I burn liquid octane (C</a:t>
            </a:r>
            <a:r>
              <a:rPr lang="en-US" baseline="-25000" dirty="0"/>
              <a:t>8</a:t>
            </a:r>
            <a:r>
              <a:rPr lang="en-US" dirty="0"/>
              <a:t>H</a:t>
            </a:r>
            <a:r>
              <a:rPr lang="en-US" baseline="-25000" dirty="0"/>
              <a:t>18</a:t>
            </a:r>
            <a:r>
              <a:rPr lang="en-US" dirty="0"/>
              <a:t>) in oxygen, carbon dioxide and water are formed, as is a huge amount of heat.</a:t>
            </a:r>
          </a:p>
          <a:p>
            <a:pPr marL="0" indent="0" algn="ctr">
              <a:buNone/>
            </a:pPr>
            <a:endParaRPr lang="en-US" dirty="0"/>
          </a:p>
          <a:p>
            <a:pPr marL="0" indent="0" algn="ctr">
              <a:buNone/>
            </a:pPr>
            <a:r>
              <a:rPr lang="en-US" sz="2800" dirty="0"/>
              <a:t>2 C</a:t>
            </a:r>
            <a:r>
              <a:rPr lang="en-US" sz="2800" baseline="-25000" dirty="0"/>
              <a:t>8</a:t>
            </a:r>
            <a:r>
              <a:rPr lang="en-US" sz="2800" dirty="0"/>
              <a:t>H</a:t>
            </a:r>
            <a:r>
              <a:rPr lang="en-US" sz="2800" baseline="-25000" dirty="0"/>
              <a:t>18(l)</a:t>
            </a:r>
            <a:r>
              <a:rPr lang="en-US" sz="2800" dirty="0"/>
              <a:t> + 25 O</a:t>
            </a:r>
            <a:r>
              <a:rPr lang="en-US" sz="2800" baseline="-25000" dirty="0"/>
              <a:t>2(g)</a:t>
            </a:r>
            <a:r>
              <a:rPr lang="en-US" sz="2800" dirty="0"/>
              <a:t> </a:t>
            </a:r>
            <a:r>
              <a:rPr lang="en-US" sz="2800" dirty="0">
                <a:sym typeface="Wingdings" pitchFamily="2" charset="2"/>
              </a:rPr>
              <a:t> 16 CO</a:t>
            </a:r>
            <a:r>
              <a:rPr lang="en-US" sz="2800" baseline="-25000" dirty="0">
                <a:sym typeface="Wingdings" pitchFamily="2" charset="2"/>
              </a:rPr>
              <a:t>2(g)</a:t>
            </a:r>
            <a:r>
              <a:rPr lang="en-US" sz="2800" dirty="0">
                <a:sym typeface="Wingdings" pitchFamily="2" charset="2"/>
              </a:rPr>
              <a:t> + 18 H</a:t>
            </a:r>
            <a:r>
              <a:rPr lang="en-US" sz="2800" baseline="-25000" dirty="0">
                <a:sym typeface="Wingdings" pitchFamily="2" charset="2"/>
              </a:rPr>
              <a:t>2</a:t>
            </a:r>
            <a:r>
              <a:rPr lang="en-US" sz="2800" dirty="0">
                <a:sym typeface="Wingdings" pitchFamily="2" charset="2"/>
              </a:rPr>
              <a:t>O</a:t>
            </a:r>
            <a:r>
              <a:rPr lang="en-US" sz="2800" baseline="-25000" dirty="0">
                <a:sym typeface="Wingdings" pitchFamily="2" charset="2"/>
              </a:rPr>
              <a:t>(g)</a:t>
            </a:r>
            <a:endParaRPr lang="en-US" sz="2800" baseline="-25000" dirty="0"/>
          </a:p>
          <a:p>
            <a:pPr marL="0" indent="0">
              <a:buNone/>
            </a:pPr>
            <a:endParaRPr lang="en-US" dirty="0"/>
          </a:p>
        </p:txBody>
      </p:sp>
    </p:spTree>
    <p:extLst>
      <p:ext uri="{BB962C8B-B14F-4D97-AF65-F5344CB8AC3E}">
        <p14:creationId xmlns:p14="http://schemas.microsoft.com/office/powerpoint/2010/main" val="80815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512AE-701E-1583-1687-DE6B1D7F1F40}"/>
              </a:ext>
            </a:extLst>
          </p:cNvPr>
          <p:cNvSpPr>
            <a:spLocks noGrp="1"/>
          </p:cNvSpPr>
          <p:nvPr>
            <p:ph type="title"/>
          </p:nvPr>
        </p:nvSpPr>
        <p:spPr/>
        <p:txBody>
          <a:bodyPr/>
          <a:lstStyle/>
          <a:p>
            <a:r>
              <a:rPr lang="en-US" dirty="0"/>
              <a:t>Step 4:  Stuff around the arrow</a:t>
            </a:r>
          </a:p>
        </p:txBody>
      </p:sp>
      <p:sp>
        <p:nvSpPr>
          <p:cNvPr id="3" name="Content Placeholder 2">
            <a:extLst>
              <a:ext uri="{FF2B5EF4-FFF2-40B4-BE49-F238E27FC236}">
                <a16:creationId xmlns:a16="http://schemas.microsoft.com/office/drawing/2014/main" id="{7CDE9E7E-46F0-8337-309A-79E73D4DAF67}"/>
              </a:ext>
            </a:extLst>
          </p:cNvPr>
          <p:cNvSpPr>
            <a:spLocks noGrp="1"/>
          </p:cNvSpPr>
          <p:nvPr>
            <p:ph idx="1"/>
          </p:nvPr>
        </p:nvSpPr>
        <p:spPr>
          <a:xfrm>
            <a:off x="1230085" y="1690688"/>
            <a:ext cx="10515600" cy="5045075"/>
          </a:xfrm>
        </p:spPr>
        <p:txBody>
          <a:bodyPr>
            <a:normAutofit/>
          </a:bodyPr>
          <a:lstStyle/>
          <a:p>
            <a:pPr marL="0" indent="0">
              <a:buNone/>
            </a:pPr>
            <a:r>
              <a:rPr lang="en-US" dirty="0"/>
              <a:t>If you have to do something more complicated than mixing the chemicals together, you need to indicate this by indicating what you did around the arrow.  (If nothing is mentioned, you don’t need anything)</a:t>
            </a:r>
          </a:p>
          <a:p>
            <a:pPr marL="0" indent="0">
              <a:buNone/>
            </a:pPr>
            <a:endParaRPr lang="en-US" sz="1050" dirty="0"/>
          </a:p>
          <a:p>
            <a:pPr marL="0" indent="0">
              <a:buNone/>
            </a:pPr>
            <a:r>
              <a:rPr lang="en-US" dirty="0"/>
              <a:t>Things you may need to write:</a:t>
            </a:r>
          </a:p>
          <a:p>
            <a:r>
              <a:rPr lang="en-US" dirty="0"/>
              <a:t>If you add energy in any form, write △.</a:t>
            </a:r>
          </a:p>
          <a:p>
            <a:r>
              <a:rPr lang="en-US" dirty="0"/>
              <a:t>If you do the reaction for any set length of time, say what it is.</a:t>
            </a:r>
          </a:p>
          <a:p>
            <a:r>
              <a:rPr lang="en-US" dirty="0"/>
              <a:t>If you do the reaction at a particular temperature, say what it is.</a:t>
            </a:r>
          </a:p>
          <a:p>
            <a:r>
              <a:rPr lang="en-US" dirty="0"/>
              <a:t>If you do anything else, say what you did.</a:t>
            </a:r>
          </a:p>
        </p:txBody>
      </p:sp>
    </p:spTree>
    <p:extLst>
      <p:ext uri="{BB962C8B-B14F-4D97-AF65-F5344CB8AC3E}">
        <p14:creationId xmlns:p14="http://schemas.microsoft.com/office/powerpoint/2010/main" val="3242929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FC3581-6125-1F18-5BDE-C040FC1A14B7}"/>
              </a:ext>
            </a:extLst>
          </p:cNvPr>
          <p:cNvSpPr txBox="1"/>
          <p:nvPr/>
        </p:nvSpPr>
        <p:spPr>
          <a:xfrm>
            <a:off x="544286" y="642257"/>
            <a:ext cx="10951028" cy="5386090"/>
          </a:xfrm>
          <a:prstGeom prst="rect">
            <a:avLst/>
          </a:prstGeom>
          <a:noFill/>
        </p:spPr>
        <p:txBody>
          <a:bodyPr wrap="square">
            <a:spAutoFit/>
          </a:bodyPr>
          <a:lstStyle/>
          <a:p>
            <a:pPr marL="0" indent="0">
              <a:buNone/>
            </a:pPr>
            <a:r>
              <a:rPr lang="en-US" sz="3200" dirty="0"/>
              <a:t>When dissolved calcium chloride reacts with a solution of silver nitrate, silver chloride powder and dissolved calcium nitrate are formed.</a:t>
            </a:r>
          </a:p>
          <a:p>
            <a:pPr marL="0" indent="0">
              <a:buNone/>
            </a:pPr>
            <a:endParaRPr lang="en-US" sz="2400" dirty="0"/>
          </a:p>
          <a:p>
            <a:pPr marL="0" indent="0" algn="ctr">
              <a:buNone/>
            </a:pPr>
            <a:r>
              <a:rPr lang="en-US" sz="3200" dirty="0"/>
              <a:t>CaCl</a:t>
            </a:r>
            <a:r>
              <a:rPr lang="en-US" sz="3200" baseline="-25000" dirty="0"/>
              <a:t>2(</a:t>
            </a:r>
            <a:r>
              <a:rPr lang="en-US" sz="3200" baseline="-25000" dirty="0" err="1"/>
              <a:t>aq</a:t>
            </a:r>
            <a:r>
              <a:rPr lang="en-US" sz="3200" baseline="-25000" dirty="0"/>
              <a:t>) </a:t>
            </a:r>
            <a:r>
              <a:rPr lang="en-US" sz="3200" dirty="0"/>
              <a:t>+ 2 AgNO</a:t>
            </a:r>
            <a:r>
              <a:rPr lang="en-US" sz="3200" baseline="-25000" dirty="0"/>
              <a:t>3(</a:t>
            </a:r>
            <a:r>
              <a:rPr lang="en-US" sz="3200" baseline="-25000" dirty="0" err="1"/>
              <a:t>aq</a:t>
            </a:r>
            <a:r>
              <a:rPr lang="en-US" sz="3200" baseline="-25000" dirty="0"/>
              <a:t>)</a:t>
            </a:r>
            <a:r>
              <a:rPr lang="en-US" sz="3200" dirty="0"/>
              <a:t> </a:t>
            </a:r>
            <a:r>
              <a:rPr lang="en-US" sz="3200" dirty="0">
                <a:sym typeface="Wingdings" pitchFamily="2" charset="2"/>
              </a:rPr>
              <a:t> 2 AgCl</a:t>
            </a:r>
            <a:r>
              <a:rPr lang="en-US" sz="3200" baseline="-25000" dirty="0">
                <a:sym typeface="Wingdings" pitchFamily="2" charset="2"/>
              </a:rPr>
              <a:t>(s) </a:t>
            </a:r>
            <a:r>
              <a:rPr lang="en-US" sz="3200" dirty="0">
                <a:sym typeface="Wingdings" pitchFamily="2" charset="2"/>
              </a:rPr>
              <a:t>+ Ca(NO</a:t>
            </a:r>
            <a:r>
              <a:rPr lang="en-US" sz="3200" baseline="-25000" dirty="0">
                <a:sym typeface="Wingdings" pitchFamily="2" charset="2"/>
              </a:rPr>
              <a:t>3</a:t>
            </a:r>
            <a:r>
              <a:rPr lang="en-US" sz="3200" dirty="0">
                <a:sym typeface="Wingdings" pitchFamily="2" charset="2"/>
              </a:rPr>
              <a:t>)</a:t>
            </a:r>
            <a:r>
              <a:rPr lang="en-US" sz="3200" baseline="-25000" dirty="0">
                <a:sym typeface="Wingdings" pitchFamily="2" charset="2"/>
              </a:rPr>
              <a:t>2(</a:t>
            </a:r>
            <a:r>
              <a:rPr lang="en-US" sz="3200" baseline="-25000" dirty="0" err="1">
                <a:sym typeface="Wingdings" pitchFamily="2" charset="2"/>
              </a:rPr>
              <a:t>aq</a:t>
            </a:r>
            <a:r>
              <a:rPr lang="en-US" sz="3200" baseline="-25000" dirty="0">
                <a:sym typeface="Wingdings" pitchFamily="2" charset="2"/>
              </a:rPr>
              <a:t>)</a:t>
            </a:r>
            <a:endParaRPr lang="en-US" sz="3200" baseline="-25000" dirty="0"/>
          </a:p>
          <a:p>
            <a:pPr marL="0" indent="0" algn="ctr">
              <a:buNone/>
            </a:pPr>
            <a:endParaRPr lang="en-US" sz="3200" dirty="0"/>
          </a:p>
          <a:p>
            <a:pPr marL="0" indent="0" algn="ctr">
              <a:buNone/>
            </a:pPr>
            <a:endParaRPr lang="en-US" sz="3200" dirty="0"/>
          </a:p>
          <a:p>
            <a:pPr marL="0" indent="0">
              <a:buNone/>
            </a:pPr>
            <a:r>
              <a:rPr lang="en-US" sz="3200" dirty="0"/>
              <a:t>If I burn liquid octane (C</a:t>
            </a:r>
            <a:r>
              <a:rPr lang="en-US" sz="3200" baseline="-25000" dirty="0"/>
              <a:t>8</a:t>
            </a:r>
            <a:r>
              <a:rPr lang="en-US" sz="3200" dirty="0"/>
              <a:t>H</a:t>
            </a:r>
            <a:r>
              <a:rPr lang="en-US" sz="3200" baseline="-25000" dirty="0"/>
              <a:t>18</a:t>
            </a:r>
            <a:r>
              <a:rPr lang="en-US" sz="3200" dirty="0"/>
              <a:t>) in oxygen, carbon dioxide and water are formed, as is a huge amount of heat.</a:t>
            </a:r>
          </a:p>
          <a:p>
            <a:pPr marL="0" indent="0">
              <a:buNone/>
            </a:pPr>
            <a:r>
              <a:rPr lang="en-US" sz="3200" dirty="0"/>
              <a:t>                                                       △            </a:t>
            </a:r>
          </a:p>
          <a:p>
            <a:pPr marL="0" indent="0" algn="ctr">
              <a:buNone/>
            </a:pPr>
            <a:r>
              <a:rPr lang="en-US" sz="3200" dirty="0"/>
              <a:t>2 C</a:t>
            </a:r>
            <a:r>
              <a:rPr lang="en-US" sz="3200" baseline="-25000" dirty="0"/>
              <a:t>8</a:t>
            </a:r>
            <a:r>
              <a:rPr lang="en-US" sz="3200" dirty="0"/>
              <a:t>H</a:t>
            </a:r>
            <a:r>
              <a:rPr lang="en-US" sz="3200" baseline="-25000" dirty="0"/>
              <a:t>18(l)</a:t>
            </a:r>
            <a:r>
              <a:rPr lang="en-US" sz="3200" dirty="0"/>
              <a:t> + 25 O</a:t>
            </a:r>
            <a:r>
              <a:rPr lang="en-US" sz="3200" baseline="-25000" dirty="0"/>
              <a:t>2(g)</a:t>
            </a:r>
            <a:r>
              <a:rPr lang="en-US" sz="3200" dirty="0"/>
              <a:t> </a:t>
            </a:r>
            <a:r>
              <a:rPr lang="en-US" sz="3200" dirty="0">
                <a:sym typeface="Wingdings" pitchFamily="2" charset="2"/>
              </a:rPr>
              <a:t> 16 CO</a:t>
            </a:r>
            <a:r>
              <a:rPr lang="en-US" sz="3200" baseline="-25000" dirty="0">
                <a:sym typeface="Wingdings" pitchFamily="2" charset="2"/>
              </a:rPr>
              <a:t>2(g)</a:t>
            </a:r>
            <a:r>
              <a:rPr lang="en-US" sz="3200" dirty="0">
                <a:sym typeface="Wingdings" pitchFamily="2" charset="2"/>
              </a:rPr>
              <a:t> + 18 H</a:t>
            </a:r>
            <a:r>
              <a:rPr lang="en-US" sz="3200" baseline="-25000" dirty="0">
                <a:sym typeface="Wingdings" pitchFamily="2" charset="2"/>
              </a:rPr>
              <a:t>2</a:t>
            </a:r>
            <a:r>
              <a:rPr lang="en-US" sz="3200" dirty="0">
                <a:sym typeface="Wingdings" pitchFamily="2" charset="2"/>
              </a:rPr>
              <a:t>O</a:t>
            </a:r>
            <a:r>
              <a:rPr lang="en-US" sz="3200" baseline="-25000" dirty="0">
                <a:sym typeface="Wingdings" pitchFamily="2" charset="2"/>
              </a:rPr>
              <a:t>(g)</a:t>
            </a:r>
            <a:endParaRPr lang="en-US" sz="3200" baseline="-25000" dirty="0"/>
          </a:p>
        </p:txBody>
      </p:sp>
    </p:spTree>
    <p:extLst>
      <p:ext uri="{BB962C8B-B14F-4D97-AF65-F5344CB8AC3E}">
        <p14:creationId xmlns:p14="http://schemas.microsoft.com/office/powerpoint/2010/main" val="2200570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49591-A2BC-4965-9B6B-E6227DDAAE8E}"/>
              </a:ext>
            </a:extLst>
          </p:cNvPr>
          <p:cNvSpPr>
            <a:spLocks noGrp="1"/>
          </p:cNvSpPr>
          <p:nvPr>
            <p:ph type="title"/>
          </p:nvPr>
        </p:nvSpPr>
        <p:spPr/>
        <p:txBody>
          <a:bodyPr/>
          <a:lstStyle/>
          <a:p>
            <a:r>
              <a:rPr lang="en-US" dirty="0"/>
              <a:t>Step 5:  </a:t>
            </a:r>
            <a:r>
              <a:rPr lang="en-US" sz="4400" dirty="0"/>
              <a:t>△H</a:t>
            </a:r>
            <a:endParaRPr lang="en-US" dirty="0"/>
          </a:p>
        </p:txBody>
      </p:sp>
      <p:sp>
        <p:nvSpPr>
          <p:cNvPr id="3" name="Content Placeholder 2">
            <a:extLst>
              <a:ext uri="{FF2B5EF4-FFF2-40B4-BE49-F238E27FC236}">
                <a16:creationId xmlns:a16="http://schemas.microsoft.com/office/drawing/2014/main" id="{05E856B3-97FF-D1C7-6930-1D74C4C7DD05}"/>
              </a:ext>
            </a:extLst>
          </p:cNvPr>
          <p:cNvSpPr>
            <a:spLocks noGrp="1"/>
          </p:cNvSpPr>
          <p:nvPr>
            <p:ph idx="1"/>
          </p:nvPr>
        </p:nvSpPr>
        <p:spPr/>
        <p:txBody>
          <a:bodyPr>
            <a:normAutofit fontScale="85000" lnSpcReduction="10000"/>
          </a:bodyPr>
          <a:lstStyle/>
          <a:p>
            <a:pPr marL="0" indent="0">
              <a:buNone/>
            </a:pPr>
            <a:r>
              <a:rPr lang="en-US" dirty="0"/>
              <a:t>A </a:t>
            </a:r>
            <a:r>
              <a:rPr lang="en-US" sz="2800" dirty="0"/>
              <a:t>△H term is only added if the reaction is exothermic or endothermic.  If </a:t>
            </a:r>
            <a:r>
              <a:rPr lang="en-US" dirty="0"/>
              <a:t>nothing is mentioned about energy being given off, you don’t need to have this term.</a:t>
            </a:r>
          </a:p>
          <a:p>
            <a:pPr marL="0" indent="0">
              <a:buNone/>
            </a:pPr>
            <a:endParaRPr lang="en-US" sz="2800" dirty="0"/>
          </a:p>
          <a:p>
            <a:pPr marL="0" indent="0">
              <a:buNone/>
            </a:pPr>
            <a:r>
              <a:rPr lang="en-US" dirty="0"/>
              <a:t>Exothermic reactions give off heat (they feel hot):  </a:t>
            </a:r>
            <a:r>
              <a:rPr lang="en-US" sz="2800" dirty="0"/>
              <a:t>△</a:t>
            </a:r>
            <a:r>
              <a:rPr lang="en-US" dirty="0"/>
              <a:t>H = -</a:t>
            </a:r>
          </a:p>
          <a:p>
            <a:r>
              <a:rPr lang="en-US" dirty="0"/>
              <a:t>”Energy is released”, “the reaction heats up”, ”when we burn…”, “[something hot] is formed”, “[something] boils”, some other words that indicate heat release or temperature rise.</a:t>
            </a:r>
          </a:p>
          <a:p>
            <a:endParaRPr lang="en-US" sz="2800" dirty="0"/>
          </a:p>
          <a:p>
            <a:pPr marL="0" indent="0">
              <a:buNone/>
            </a:pPr>
            <a:r>
              <a:rPr lang="en-US" sz="2800" dirty="0"/>
              <a:t>Endothermic reactions absorb heat (they feel cold):  △H = +</a:t>
            </a:r>
          </a:p>
          <a:p>
            <a:r>
              <a:rPr lang="en-US" dirty="0"/>
              <a:t>“Energy is absorbed”, “ice is formed on the outside of the flask”, “the reaction cools down”, some other words that indicate something is getting cold.</a:t>
            </a:r>
            <a:endParaRPr lang="en-US" sz="2800" dirty="0"/>
          </a:p>
        </p:txBody>
      </p:sp>
    </p:spTree>
    <p:extLst>
      <p:ext uri="{BB962C8B-B14F-4D97-AF65-F5344CB8AC3E}">
        <p14:creationId xmlns:p14="http://schemas.microsoft.com/office/powerpoint/2010/main" val="2974004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4580</TotalTime>
  <Words>1077</Words>
  <Application>Microsoft Macintosh PowerPoint</Application>
  <PresentationFormat>Widescreen</PresentationFormat>
  <Paragraphs>88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Word Equations:  Examples</vt:lpstr>
      <vt:lpstr>Let’s go through several word equations:</vt:lpstr>
      <vt:lpstr>Step 1:  Write the formulas for the compounds</vt:lpstr>
      <vt:lpstr>Step 2:  Balance the equation</vt:lpstr>
      <vt:lpstr>Step 3:  Write the states of matter</vt:lpstr>
      <vt:lpstr>PowerPoint Presentation</vt:lpstr>
      <vt:lpstr>Step 4:  Stuff around the arrow</vt:lpstr>
      <vt:lpstr>PowerPoint Presentation</vt:lpstr>
      <vt:lpstr>Step 5:  △H</vt:lpstr>
      <vt:lpstr>PowerPoint Presentation</vt:lpstr>
      <vt:lpstr>Another example for you to do:</vt:lpstr>
      <vt:lpstr>Yet another example:</vt:lpstr>
      <vt:lpstr>From “interestingengineering.com”: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Equations:  Examples</dc:title>
  <dc:creator>Ian Guch</dc:creator>
  <cp:lastModifiedBy>Ian Guch</cp:lastModifiedBy>
  <cp:revision>3</cp:revision>
  <dcterms:created xsi:type="dcterms:W3CDTF">2024-02-23T14:27:51Z</dcterms:created>
  <dcterms:modified xsi:type="dcterms:W3CDTF">2024-02-26T18:48:07Z</dcterms:modified>
</cp:coreProperties>
</file>